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42973-BF3C-4B4B-9FBB-9C4282E38F79}" type="datetimeFigureOut">
              <a:rPr lang="sk-SK" smtClean="0"/>
              <a:t>5. 6. 2013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E5117B-B2A1-4B79-B7E1-CA36E1965F26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0">
              <a:srgbClr val="03D4A8"/>
            </a:gs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ĺžnik 3"/>
          <p:cNvSpPr/>
          <p:nvPr/>
        </p:nvSpPr>
        <p:spPr>
          <a:xfrm>
            <a:off x="683568" y="1124744"/>
            <a:ext cx="7480061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Čísla o energií varujú</a:t>
            </a:r>
            <a:endParaRPr lang="sk-SK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Obdĺžnik 5"/>
          <p:cNvSpPr/>
          <p:nvPr/>
        </p:nvSpPr>
        <p:spPr>
          <a:xfrm>
            <a:off x="2199783" y="2967335"/>
            <a:ext cx="47444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Veterná energia</a:t>
            </a:r>
            <a:endParaRPr lang="sk-SK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7" name="Obdĺžnik 6"/>
          <p:cNvSpPr/>
          <p:nvPr/>
        </p:nvSpPr>
        <p:spPr>
          <a:xfrm>
            <a:off x="539552" y="5157192"/>
            <a:ext cx="31970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4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Kristián Finik</a:t>
            </a:r>
          </a:p>
          <a:p>
            <a:pPr algn="ctr"/>
            <a:r>
              <a:rPr lang="sk-SK" sz="4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8.B</a:t>
            </a:r>
            <a:endParaRPr lang="sk-SK" sz="4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0">
              <a:srgbClr val="03D4A8"/>
            </a:gs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ĺžnik 5"/>
          <p:cNvSpPr/>
          <p:nvPr/>
        </p:nvSpPr>
        <p:spPr>
          <a:xfrm>
            <a:off x="899592" y="0"/>
            <a:ext cx="752432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800" dirty="0"/>
              <a:t>Ekologické výhody veterných elektrární </a:t>
            </a:r>
          </a:p>
          <a:p>
            <a:endParaRPr lang="sk-SK" sz="2000" dirty="0"/>
          </a:p>
          <a:p>
            <a:r>
              <a:rPr lang="sk-SK" sz="2800" dirty="0"/>
              <a:t>Medzi hlavné ekologické výhody tejto formy využívania energie patria tieto</a:t>
            </a:r>
            <a:r>
              <a:rPr lang="sk-SK" sz="2800" dirty="0" smtClean="0"/>
              <a:t>:</a:t>
            </a:r>
          </a:p>
          <a:p>
            <a:endParaRPr lang="sk-SK" sz="2800" dirty="0"/>
          </a:p>
          <a:p>
            <a:r>
              <a:rPr lang="sk-SK" sz="2800" dirty="0">
                <a:solidFill>
                  <a:srgbClr val="FF0000"/>
                </a:solidFill>
              </a:rPr>
              <a:t>pri prevádzke nevytvárajú žiadne tuhé, kvapalné ani plynné emisie, prípadne </a:t>
            </a:r>
            <a:r>
              <a:rPr lang="sk-SK" sz="2800" dirty="0" smtClean="0">
                <a:solidFill>
                  <a:srgbClr val="FF0000"/>
                </a:solidFill>
              </a:rPr>
              <a:t>odpady</a:t>
            </a:r>
            <a:endParaRPr lang="sk-SK" sz="2800" dirty="0"/>
          </a:p>
          <a:p>
            <a:r>
              <a:rPr lang="sk-SK" sz="2800" dirty="0">
                <a:solidFill>
                  <a:srgbClr val="FFFF00"/>
                </a:solidFill>
              </a:rPr>
              <a:t>nie je potrebná ťažba, spracovanie ani dovoz akéhokoľvek </a:t>
            </a:r>
            <a:r>
              <a:rPr lang="sk-SK" sz="2800" dirty="0" smtClean="0">
                <a:solidFill>
                  <a:srgbClr val="FFFF00"/>
                </a:solidFill>
              </a:rPr>
              <a:t>paliva</a:t>
            </a:r>
            <a:endParaRPr lang="sk-SK" sz="2800" dirty="0">
              <a:solidFill>
                <a:srgbClr val="FF0000"/>
              </a:solidFill>
            </a:endParaRPr>
          </a:p>
          <a:p>
            <a:r>
              <a:rPr lang="sk-SK" sz="2800" dirty="0" smtClean="0">
                <a:solidFill>
                  <a:srgbClr val="FF0000"/>
                </a:solidFill>
              </a:rPr>
              <a:t>zástavaná </a:t>
            </a:r>
            <a:r>
              <a:rPr lang="sk-SK" sz="2800" dirty="0">
                <a:solidFill>
                  <a:srgbClr val="FF0000"/>
                </a:solidFill>
              </a:rPr>
              <a:t>plocha elektrárne je </a:t>
            </a:r>
            <a:r>
              <a:rPr lang="sk-SK" sz="2800" dirty="0" smtClean="0">
                <a:solidFill>
                  <a:srgbClr val="FF0000"/>
                </a:solidFill>
              </a:rPr>
              <a:t>minimálna</a:t>
            </a:r>
            <a:endParaRPr lang="sk-SK" sz="2800" dirty="0"/>
          </a:p>
          <a:p>
            <a:r>
              <a:rPr lang="sk-SK" sz="2800" dirty="0">
                <a:solidFill>
                  <a:srgbClr val="FFFF00"/>
                </a:solidFill>
              </a:rPr>
              <a:t>po ukončení prevádzky je návrat do stavu „zelenej lúky“ relatívne </a:t>
            </a:r>
            <a:r>
              <a:rPr lang="sk-SK" sz="2800" dirty="0" smtClean="0">
                <a:solidFill>
                  <a:srgbClr val="FFFF00"/>
                </a:solidFill>
              </a:rPr>
              <a:t>jednoduchý</a:t>
            </a:r>
            <a:endParaRPr lang="sk-SK" sz="2800" dirty="0"/>
          </a:p>
          <a:p>
            <a:r>
              <a:rPr lang="sk-SK" sz="2800" dirty="0">
                <a:solidFill>
                  <a:srgbClr val="FF0000"/>
                </a:solidFill>
              </a:rPr>
              <a:t>konštrukčné materiály elektrárne sú </a:t>
            </a:r>
            <a:r>
              <a:rPr lang="sk-SK" sz="2800" dirty="0" smtClean="0">
                <a:solidFill>
                  <a:srgbClr val="FF0000"/>
                </a:solidFill>
              </a:rPr>
              <a:t>recyklovateľné</a:t>
            </a:r>
            <a:endParaRPr lang="sk-SK" sz="2800" dirty="0">
              <a:solidFill>
                <a:srgbClr val="FF0000"/>
              </a:solidFill>
            </a:endParaRPr>
          </a:p>
          <a:p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0">
              <a:srgbClr val="03D4A8"/>
            </a:gs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>
            <a:off x="0" y="332656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2800" dirty="0"/>
              <a:t>Ekologické nevýhody veterných </a:t>
            </a:r>
            <a:r>
              <a:rPr lang="sk-SK" sz="2800" dirty="0" smtClean="0"/>
              <a:t>elektrární</a:t>
            </a:r>
          </a:p>
          <a:p>
            <a:endParaRPr lang="sk-SK" sz="2800" dirty="0"/>
          </a:p>
          <a:p>
            <a:r>
              <a:rPr lang="sk-SK" sz="2800" dirty="0"/>
              <a:t>K nevýhodám veterných elektrární z hľadiska ekológie môžeme zaradiť nasledovné</a:t>
            </a:r>
            <a:r>
              <a:rPr lang="sk-SK" sz="2800" dirty="0" smtClean="0"/>
              <a:t>:</a:t>
            </a:r>
          </a:p>
          <a:p>
            <a:endParaRPr lang="sk-SK" sz="2800" dirty="0"/>
          </a:p>
          <a:p>
            <a:r>
              <a:rPr lang="sk-SK" sz="2800" dirty="0">
                <a:solidFill>
                  <a:srgbClr val="FF0000"/>
                </a:solidFill>
              </a:rPr>
              <a:t>akustický </a:t>
            </a:r>
            <a:r>
              <a:rPr lang="sk-SK" sz="2800" dirty="0" smtClean="0">
                <a:solidFill>
                  <a:srgbClr val="FF0000"/>
                </a:solidFill>
              </a:rPr>
              <a:t>hluk</a:t>
            </a:r>
            <a:endParaRPr lang="sk-SK" sz="2800" dirty="0"/>
          </a:p>
          <a:p>
            <a:r>
              <a:rPr lang="sk-SK" sz="2800" dirty="0" smtClean="0">
                <a:solidFill>
                  <a:srgbClr val="FFFF00"/>
                </a:solidFill>
              </a:rPr>
              <a:t>Infrazvuk</a:t>
            </a:r>
            <a:endParaRPr lang="sk-SK" sz="2800" dirty="0"/>
          </a:p>
          <a:p>
            <a:r>
              <a:rPr lang="sk-SK" sz="2800" dirty="0">
                <a:solidFill>
                  <a:srgbClr val="FF0000"/>
                </a:solidFill>
              </a:rPr>
              <a:t>stroboskopický </a:t>
            </a:r>
            <a:r>
              <a:rPr lang="sk-SK" sz="2800" dirty="0" smtClean="0">
                <a:solidFill>
                  <a:srgbClr val="FF0000"/>
                </a:solidFill>
              </a:rPr>
              <a:t>efekt</a:t>
            </a:r>
            <a:endParaRPr lang="sk-SK" sz="2800" dirty="0"/>
          </a:p>
          <a:p>
            <a:r>
              <a:rPr lang="sk-SK" sz="2800" dirty="0">
                <a:solidFill>
                  <a:srgbClr val="FFFF00"/>
                </a:solidFill>
              </a:rPr>
              <a:t>odhadzovanie </a:t>
            </a:r>
            <a:r>
              <a:rPr lang="sk-SK" sz="2800" dirty="0" smtClean="0">
                <a:solidFill>
                  <a:srgbClr val="FFFF00"/>
                </a:solidFill>
              </a:rPr>
              <a:t>ľadu</a:t>
            </a:r>
            <a:endParaRPr lang="sk-SK" sz="2800" dirty="0"/>
          </a:p>
          <a:p>
            <a:r>
              <a:rPr lang="sk-SK" sz="2800" dirty="0">
                <a:solidFill>
                  <a:srgbClr val="FF0000"/>
                </a:solidFill>
              </a:rPr>
              <a:t>vplyv na </a:t>
            </a:r>
            <a:r>
              <a:rPr lang="sk-SK" sz="2800" dirty="0" smtClean="0">
                <a:solidFill>
                  <a:srgbClr val="FF0000"/>
                </a:solidFill>
              </a:rPr>
              <a:t>vtáctvo</a:t>
            </a:r>
            <a:endParaRPr lang="sk-SK" sz="2800" dirty="0"/>
          </a:p>
          <a:p>
            <a:r>
              <a:rPr lang="sk-SK" sz="2800" dirty="0">
                <a:solidFill>
                  <a:srgbClr val="FFFF00"/>
                </a:solidFill>
              </a:rPr>
              <a:t>vplyv na </a:t>
            </a:r>
            <a:r>
              <a:rPr lang="sk-SK" sz="2800" dirty="0" smtClean="0">
                <a:solidFill>
                  <a:srgbClr val="FFFF00"/>
                </a:solidFill>
              </a:rPr>
              <a:t>netopiere</a:t>
            </a:r>
            <a:endParaRPr lang="sk-SK" sz="2800" dirty="0"/>
          </a:p>
          <a:p>
            <a:r>
              <a:rPr lang="sk-SK" sz="2800" dirty="0">
                <a:solidFill>
                  <a:srgbClr val="FF0000"/>
                </a:solidFill>
              </a:rPr>
              <a:t>vplyv na </a:t>
            </a:r>
            <a:r>
              <a:rPr lang="sk-SK" sz="2800" dirty="0" smtClean="0">
                <a:solidFill>
                  <a:srgbClr val="FF0000"/>
                </a:solidFill>
              </a:rPr>
              <a:t>flóru</a:t>
            </a:r>
            <a:endParaRPr lang="sk-SK" sz="2800" dirty="0"/>
          </a:p>
          <a:p>
            <a:r>
              <a:rPr lang="sk-SK" sz="2800" dirty="0">
                <a:solidFill>
                  <a:srgbClr val="FFFF00"/>
                </a:solidFill>
              </a:rPr>
              <a:t>vplyv na </a:t>
            </a:r>
            <a:r>
              <a:rPr lang="sk-SK" sz="2800" dirty="0" smtClean="0">
                <a:solidFill>
                  <a:srgbClr val="FFFF00"/>
                </a:solidFill>
              </a:rPr>
              <a:t>hydrosféru</a:t>
            </a:r>
            <a:endParaRPr lang="sk-SK" sz="2800" dirty="0"/>
          </a:p>
          <a:p>
            <a:r>
              <a:rPr lang="sk-SK" sz="2800" dirty="0">
                <a:solidFill>
                  <a:srgbClr val="FF0000"/>
                </a:solidFill>
              </a:rPr>
              <a:t>ráz </a:t>
            </a:r>
            <a:r>
              <a:rPr lang="sk-SK" sz="2800" dirty="0" smtClean="0">
                <a:solidFill>
                  <a:srgbClr val="FF0000"/>
                </a:solidFill>
              </a:rPr>
              <a:t>krajiny</a:t>
            </a:r>
            <a:endParaRPr lang="sk-SK" sz="2800" dirty="0"/>
          </a:p>
          <a:p>
            <a:r>
              <a:rPr lang="sk-SK" sz="2800" dirty="0">
                <a:solidFill>
                  <a:srgbClr val="FFFF00"/>
                </a:solidFill>
              </a:rPr>
              <a:t>rušenie elektromagnetického signálu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0">
              <a:srgbClr val="03D4A8"/>
            </a:gs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ok 1" descr="vetern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0"/>
            <a:ext cx="788436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0">
              <a:srgbClr val="03D4A8"/>
            </a:gs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 descr="tabvietor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52736"/>
            <a:ext cx="9144000" cy="50131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0">
              <a:srgbClr val="03D4A8"/>
            </a:gs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ok 3" descr="02_contribution_global_wind_generation-lar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548680"/>
            <a:ext cx="6732240" cy="58483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3D4A8"/>
            </a:gs>
            <a:gs pos="0">
              <a:srgbClr val="03D4A8"/>
            </a:gs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30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ĺžnik 2"/>
          <p:cNvSpPr/>
          <p:nvPr/>
        </p:nvSpPr>
        <p:spPr>
          <a:xfrm>
            <a:off x="467544" y="1628800"/>
            <a:ext cx="7968015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66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Ďakujem za pozornosť</a:t>
            </a:r>
            <a:endParaRPr lang="sk-SK" sz="66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32</Words>
  <Application>Microsoft Office PowerPoint</Application>
  <PresentationFormat>Prezentácia na obrazovke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7</vt:i4>
      </vt:variant>
    </vt:vector>
  </HeadingPairs>
  <TitlesOfParts>
    <vt:vector size="8" baseType="lpstr">
      <vt:lpstr>Motív Office</vt:lpstr>
      <vt:lpstr>Snímka 1</vt:lpstr>
      <vt:lpstr>Snímka 2</vt:lpstr>
      <vt:lpstr>Snímka 3</vt:lpstr>
      <vt:lpstr>Snímka 4</vt:lpstr>
      <vt:lpstr>Snímka 5</vt:lpstr>
      <vt:lpstr>Snímka 6</vt:lpstr>
      <vt:lpstr>Snímka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admin</dc:creator>
  <cp:lastModifiedBy>admin</cp:lastModifiedBy>
  <cp:revision>5</cp:revision>
  <dcterms:created xsi:type="dcterms:W3CDTF">2013-06-05T10:12:28Z</dcterms:created>
  <dcterms:modified xsi:type="dcterms:W3CDTF">2013-06-05T10:57:33Z</dcterms:modified>
</cp:coreProperties>
</file>